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8" r:id="rId4"/>
    <p:sldId id="265" r:id="rId5"/>
    <p:sldId id="268" r:id="rId6"/>
    <p:sldId id="267" r:id="rId7"/>
    <p:sldId id="269" r:id="rId8"/>
    <p:sldId id="261" r:id="rId9"/>
    <p:sldId id="27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Johnson (Student)" initials="HJ(" lastIdx="1" clrIdx="0">
    <p:extLst>
      <p:ext uri="{19B8F6BF-5375-455C-9EA6-DF929625EA0E}">
        <p15:presenceInfo xmlns:p15="http://schemas.microsoft.com/office/powerpoint/2012/main" userId="Holly Johnson (Studen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E6E6E6"/>
    <a:srgbClr val="E646C4"/>
    <a:srgbClr val="BD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CC2E-9052-4B73-BE6B-F2505F4BC09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35BE7-4554-4C0D-8F2B-008ABE52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4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1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6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6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F7CD-01C8-4FED-B586-53F2173E88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4A2F-2117-47E8-BF20-A6A354F0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5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1506"/>
            <a:ext cx="12192000" cy="2555806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Diamond Diodes for Alpha Particle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452" y="2881698"/>
            <a:ext cx="9727096" cy="2404315"/>
          </a:xfrm>
        </p:spPr>
        <p:txBody>
          <a:bodyPr>
            <a:noAutofit/>
          </a:bodyPr>
          <a:lstStyle/>
          <a:p>
            <a:r>
              <a:rPr lang="en-US" sz="2700" u="sng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Holly Johnson</a:t>
            </a:r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Zaniewski, Jason Holmes, Ricardo Alarcon, Manpuneet Benipal, Franz Koeck, Jesse Brown, Harshad Surdi, Robert Nemanich</a:t>
            </a:r>
          </a:p>
          <a:p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NASA Space Grant Symposium</a:t>
            </a:r>
          </a:p>
          <a:p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State University - Tempe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4C91C-FB10-436A-9E1E-FD9148C2EB47}"/>
              </a:ext>
            </a:extLst>
          </p:cNvPr>
          <p:cNvSpPr/>
          <p:nvPr/>
        </p:nvSpPr>
        <p:spPr>
          <a:xfrm>
            <a:off x="0" y="5286013"/>
            <a:ext cx="12192000" cy="157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F74F9-EA8C-4512-966E-589FFB11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69" y="5286012"/>
            <a:ext cx="1130102" cy="1571987"/>
          </a:xfrm>
          <a:prstGeom prst="rect">
            <a:avLst/>
          </a:prstGeom>
        </p:spPr>
      </p:pic>
      <p:pic>
        <p:nvPicPr>
          <p:cNvPr id="7" name="Picture 2" descr="Image result for arpa-e logo">
            <a:extLst>
              <a:ext uri="{FF2B5EF4-FFF2-40B4-BE49-F238E27FC236}">
                <a16:creationId xmlns:a16="http://schemas.microsoft.com/office/drawing/2014/main" id="{F50B6384-06D7-44F4-AC6A-349F4691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39" y="5448959"/>
            <a:ext cx="3833921" cy="13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021BC-44CB-4ED5-8ADF-593EEE0EC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20" y="5220159"/>
            <a:ext cx="2110319" cy="17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1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C0165B-276A-41B2-B034-4E43533E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97840"/>
            <a:ext cx="10515600" cy="113189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C39ED-9F98-4CDC-A729-2DEAAE5368C2}"/>
              </a:ext>
            </a:extLst>
          </p:cNvPr>
          <p:cNvSpPr/>
          <p:nvPr/>
        </p:nvSpPr>
        <p:spPr>
          <a:xfrm>
            <a:off x="0" y="5286013"/>
            <a:ext cx="12192000" cy="157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1873DA-31ED-4E33-B345-62284233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69" y="5286012"/>
            <a:ext cx="1130102" cy="1571987"/>
          </a:xfrm>
          <a:prstGeom prst="rect">
            <a:avLst/>
          </a:prstGeom>
        </p:spPr>
      </p:pic>
      <p:pic>
        <p:nvPicPr>
          <p:cNvPr id="10" name="Picture 2" descr="Image result for arpa-e logo">
            <a:extLst>
              <a:ext uri="{FF2B5EF4-FFF2-40B4-BE49-F238E27FC236}">
                <a16:creationId xmlns:a16="http://schemas.microsoft.com/office/drawing/2014/main" id="{CD607581-DB3C-4D73-B5BE-FB4F345A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39" y="5448959"/>
            <a:ext cx="3833921" cy="13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68364-CE1A-4EAB-8AF3-CB192F55E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20" y="5220159"/>
            <a:ext cx="2110319" cy="170369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DDF957-E016-434C-941C-E399C32B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05" y="1392685"/>
            <a:ext cx="10076988" cy="35174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acknowledge my mentor Anna </a:t>
            </a:r>
            <a:r>
              <a:rPr lang="en-US" sz="3000" dirty="0" err="1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Zaniewski</a:t>
            </a: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guiding and supporting me in my endeavors. I also want to recognize Manpuneet Benipal and Jason Holmes for invaluable contributions to this project. I would also like to acknowledge Robert Nemanich, Ricardo Alarcon, </a:t>
            </a: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Franz Koeck, Jesse Brown, Harshad Surdi, </a:t>
            </a:r>
            <a:r>
              <a:rPr lang="en-US" sz="3000" dirty="0" err="1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Yichen</a:t>
            </a: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Yao, </a:t>
            </a:r>
            <a:r>
              <a:rPr lang="en-US" sz="3000" dirty="0" err="1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Raghuraj</a:t>
            </a: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Hathwar, and Stephen </a:t>
            </a:r>
            <a:r>
              <a:rPr lang="en-US" sz="3000" dirty="0" err="1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Goodnick</a:t>
            </a: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for helpful discussion.</a:t>
            </a:r>
            <a:endParaRPr lang="en-US" sz="3000" dirty="0">
              <a:solidFill>
                <a:srgbClr val="BDE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1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75768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important questions:</a:t>
            </a:r>
            <a:endParaRPr lang="en-US" sz="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3B587-2ECB-42F0-83CE-E50E329C45A7}"/>
              </a:ext>
            </a:extLst>
          </p:cNvPr>
          <p:cNvSpPr txBox="1"/>
          <p:nvPr/>
        </p:nvSpPr>
        <p:spPr>
          <a:xfrm>
            <a:off x="1489350" y="2196984"/>
            <a:ext cx="6217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BDEAE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 Why PIN diamond?</a:t>
            </a:r>
            <a:br>
              <a:rPr lang="en-US" sz="4500" dirty="0">
                <a:solidFill>
                  <a:srgbClr val="BDEAE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sz="4500" dirty="0">
                <a:solidFill>
                  <a:srgbClr val="BDEAE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4500" dirty="0">
                <a:solidFill>
                  <a:srgbClr val="BDEAE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 Why alpha particles?</a:t>
            </a:r>
            <a:endParaRPr lang="en-US" sz="4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138FF-F101-4EA7-8950-4DFBB061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0092">
            <a:off x="9273684" y="1243316"/>
            <a:ext cx="1245032" cy="1211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7D598-FB9E-47DF-A095-98D49197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72" y="3000996"/>
            <a:ext cx="1245032" cy="1211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15BC51-8F9E-4B1C-A800-550236D4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82612">
            <a:off x="10589755" y="3534449"/>
            <a:ext cx="1245032" cy="1211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40634-7BAC-4742-BD2A-551E8782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576" y="5219778"/>
            <a:ext cx="1245032" cy="12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6648"/>
          </a:xfrm>
        </p:spPr>
        <p:txBody>
          <a:bodyPr>
            <a:noAutofit/>
          </a:bodyPr>
          <a:lstStyle/>
          <a:p>
            <a:pPr algn="ctr"/>
            <a:r>
              <a:rPr lang="en-US" sz="55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Physics of Diamond Detectors</a:t>
            </a:r>
            <a:endParaRPr lang="en-US" sz="55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1" y="999964"/>
            <a:ext cx="4552950" cy="3057029"/>
          </a:xfrm>
        </p:spPr>
        <p:txBody>
          <a:bodyPr>
            <a:normAutofit/>
          </a:bodyPr>
          <a:lstStyle/>
          <a:p>
            <a:endParaRPr lang="en-US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material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to a circuit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an external bias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IV-response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37" y="1166649"/>
            <a:ext cx="6156709" cy="27479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52DD9-AFF7-4D46-B004-FFC7E8D7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138" y="4141073"/>
            <a:ext cx="6204996" cy="2568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6BD5DF-6C12-4B5D-BFCF-CBAF1F76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154" y="4309241"/>
            <a:ext cx="2732443" cy="20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5DD4-9A72-4414-B02B-F5BC5F73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93" y="101598"/>
            <a:ext cx="10515600" cy="110013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DC462-DE90-4827-9E8C-DED2F529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3" y="1303966"/>
            <a:ext cx="4848057" cy="4673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836DC-313C-4633-B1CE-41BF82FA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60" y="1303966"/>
            <a:ext cx="5241993" cy="467344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DDDE1C-6CB4-4698-BA62-83217699570F}"/>
              </a:ext>
            </a:extLst>
          </p:cNvPr>
          <p:cNvCxnSpPr>
            <a:cxnSpLocks/>
          </p:cNvCxnSpPr>
          <p:nvPr/>
        </p:nvCxnSpPr>
        <p:spPr>
          <a:xfrm>
            <a:off x="5575496" y="3640689"/>
            <a:ext cx="886264" cy="0"/>
          </a:xfrm>
          <a:prstGeom prst="straightConnector1">
            <a:avLst/>
          </a:prstGeom>
          <a:ln w="76200">
            <a:solidFill>
              <a:srgbClr val="BDEA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9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FD979C12-406A-44F7-9BC8-BEBBCD0818A7}"/>
              </a:ext>
            </a:extLst>
          </p:cNvPr>
          <p:cNvSpPr txBox="1">
            <a:spLocks/>
          </p:cNvSpPr>
          <p:nvPr/>
        </p:nvSpPr>
        <p:spPr>
          <a:xfrm>
            <a:off x="254000" y="77384"/>
            <a:ext cx="8565930" cy="92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 Etch and Metal Deposition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B3E5E4D-4173-4C23-8595-59EDAD4E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54" y="650604"/>
            <a:ext cx="2828419" cy="18373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FFC96E-7E0B-4AE3-A16A-49BF843F5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603" y="2633687"/>
            <a:ext cx="2841996" cy="18418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B659641-4430-45E6-BB12-60DD2AA9B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603" y="4674119"/>
            <a:ext cx="2837470" cy="19459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E8D4DA-DD75-48A9-BBAD-55674703C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725" y="1215663"/>
            <a:ext cx="5555978" cy="53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0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0C9830-9B9F-4D48-9C5B-D70FF791B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56" y="175530"/>
            <a:ext cx="4880204" cy="65069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3E8AB3-58DF-466F-92FF-CF6E305BFEA3}"/>
              </a:ext>
            </a:extLst>
          </p:cNvPr>
          <p:cNvSpPr/>
          <p:nvPr/>
        </p:nvSpPr>
        <p:spPr>
          <a:xfrm>
            <a:off x="2255520" y="1521166"/>
            <a:ext cx="751840" cy="756332"/>
          </a:xfrm>
          <a:prstGeom prst="rect">
            <a:avLst/>
          </a:prstGeom>
          <a:noFill/>
          <a:ln w="41275">
            <a:solidFill>
              <a:srgbClr val="BDEA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E3CB2-DD8E-432C-995A-ED222D67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204" y="931862"/>
            <a:ext cx="3676650" cy="32670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879CBB-8DEB-49CF-81EE-74256CE3A09E}"/>
              </a:ext>
            </a:extLst>
          </p:cNvPr>
          <p:cNvCxnSpPr>
            <a:cxnSpLocks/>
          </p:cNvCxnSpPr>
          <p:nvPr/>
        </p:nvCxnSpPr>
        <p:spPr>
          <a:xfrm flipV="1">
            <a:off x="3007360" y="931862"/>
            <a:ext cx="4158844" cy="589304"/>
          </a:xfrm>
          <a:prstGeom prst="line">
            <a:avLst/>
          </a:prstGeom>
          <a:ln w="22225">
            <a:solidFill>
              <a:srgbClr val="BDEA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C7C6E9-C49F-429A-8FCB-6504CC3C1C7D}"/>
              </a:ext>
            </a:extLst>
          </p:cNvPr>
          <p:cNvCxnSpPr>
            <a:cxnSpLocks/>
          </p:cNvCxnSpPr>
          <p:nvPr/>
        </p:nvCxnSpPr>
        <p:spPr>
          <a:xfrm>
            <a:off x="3007360" y="2277498"/>
            <a:ext cx="4158844" cy="1921439"/>
          </a:xfrm>
          <a:prstGeom prst="line">
            <a:avLst/>
          </a:prstGeom>
          <a:ln w="22225">
            <a:solidFill>
              <a:srgbClr val="BDEA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E97FC8-0692-4705-B487-A1262019DDDA}"/>
              </a:ext>
            </a:extLst>
          </p:cNvPr>
          <p:cNvSpPr/>
          <p:nvPr/>
        </p:nvSpPr>
        <p:spPr>
          <a:xfrm>
            <a:off x="7166204" y="931862"/>
            <a:ext cx="3676650" cy="3267075"/>
          </a:xfrm>
          <a:prstGeom prst="rect">
            <a:avLst/>
          </a:prstGeom>
          <a:noFill/>
          <a:ln w="41275">
            <a:solidFill>
              <a:srgbClr val="BDEA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E386F2-EEC5-4DBF-8B2D-4C36468DCBF2}"/>
              </a:ext>
            </a:extLst>
          </p:cNvPr>
          <p:cNvGrpSpPr/>
          <p:nvPr/>
        </p:nvGrpSpPr>
        <p:grpSpPr>
          <a:xfrm>
            <a:off x="1844611" y="1118502"/>
            <a:ext cx="8502777" cy="5531139"/>
            <a:chOff x="25390549" y="5241234"/>
            <a:chExt cx="9994604" cy="68115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20B601-F3B0-43CA-AF2A-B40892597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90549" y="5241234"/>
              <a:ext cx="9994604" cy="681151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A7ABE7-1A01-4D3D-B102-93D2C834595D}"/>
                </a:ext>
              </a:extLst>
            </p:cNvPr>
            <p:cNvSpPr/>
            <p:nvPr/>
          </p:nvSpPr>
          <p:spPr>
            <a:xfrm>
              <a:off x="25390549" y="5261500"/>
              <a:ext cx="486971" cy="4153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361D15-3054-4A35-B330-7F134819A8B8}"/>
                </a:ext>
              </a:extLst>
            </p:cNvPr>
            <p:cNvSpPr txBox="1"/>
            <p:nvPr/>
          </p:nvSpPr>
          <p:spPr>
            <a:xfrm rot="16200000">
              <a:off x="24609044" y="6307020"/>
              <a:ext cx="2136842" cy="4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Current (Arb.)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001BD2-6064-47F4-B437-4CB05A3D1B48}"/>
                </a:ext>
              </a:extLst>
            </p:cNvPr>
            <p:cNvSpPr/>
            <p:nvPr/>
          </p:nvSpPr>
          <p:spPr>
            <a:xfrm>
              <a:off x="27088285" y="5684223"/>
              <a:ext cx="297995" cy="45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A3D15A-186E-497B-8814-1034CEFCF083}"/>
                </a:ext>
              </a:extLst>
            </p:cNvPr>
            <p:cNvSpPr/>
            <p:nvPr/>
          </p:nvSpPr>
          <p:spPr>
            <a:xfrm>
              <a:off x="27088285" y="10762598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B8A483A-42A0-4E7D-BD70-CD855D786DF1}"/>
                </a:ext>
              </a:extLst>
            </p:cNvPr>
            <p:cNvSpPr/>
            <p:nvPr/>
          </p:nvSpPr>
          <p:spPr>
            <a:xfrm>
              <a:off x="27252877" y="9938515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83D7AF-9A7B-4396-ABF8-33BD3CB08C52}"/>
                </a:ext>
              </a:extLst>
            </p:cNvPr>
            <p:cNvSpPr/>
            <p:nvPr/>
          </p:nvSpPr>
          <p:spPr>
            <a:xfrm>
              <a:off x="27402652" y="9384620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EAC19F-D720-4251-84BB-205709B8AC4A}"/>
                </a:ext>
              </a:extLst>
            </p:cNvPr>
            <p:cNvSpPr/>
            <p:nvPr/>
          </p:nvSpPr>
          <p:spPr>
            <a:xfrm>
              <a:off x="27567244" y="8936559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604E21-EC68-43BB-A91E-373A28ABC9C3}"/>
                </a:ext>
              </a:extLst>
            </p:cNvPr>
            <p:cNvSpPr/>
            <p:nvPr/>
          </p:nvSpPr>
          <p:spPr>
            <a:xfrm>
              <a:off x="27696985" y="8508550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DAFA78-1A70-4FE6-8819-2281A24F68DB}"/>
                </a:ext>
              </a:extLst>
            </p:cNvPr>
            <p:cNvSpPr/>
            <p:nvPr/>
          </p:nvSpPr>
          <p:spPr>
            <a:xfrm>
              <a:off x="27864678" y="8148078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26987E-5A4C-40ED-83B2-B28B5B321978}"/>
                </a:ext>
              </a:extLst>
            </p:cNvPr>
            <p:cNvSpPr/>
            <p:nvPr/>
          </p:nvSpPr>
          <p:spPr>
            <a:xfrm>
              <a:off x="28012845" y="7869902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E3AE1D-A9A7-4290-9992-42A35F0AE67F}"/>
                </a:ext>
              </a:extLst>
            </p:cNvPr>
            <p:cNvSpPr/>
            <p:nvPr/>
          </p:nvSpPr>
          <p:spPr>
            <a:xfrm>
              <a:off x="28177437" y="7635660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1836D7-1312-45E5-B795-C02DB95D9E1A}"/>
                </a:ext>
              </a:extLst>
            </p:cNvPr>
            <p:cNvSpPr/>
            <p:nvPr/>
          </p:nvSpPr>
          <p:spPr>
            <a:xfrm>
              <a:off x="28316629" y="7454335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1FAFBC-C252-4976-B30D-ACB28481F516}"/>
                </a:ext>
              </a:extLst>
            </p:cNvPr>
            <p:cNvSpPr/>
            <p:nvPr/>
          </p:nvSpPr>
          <p:spPr>
            <a:xfrm>
              <a:off x="28469738" y="7256163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8E32F9-324D-47B5-8EE0-FEA7CF678CDC}"/>
                </a:ext>
              </a:extLst>
            </p:cNvPr>
            <p:cNvSpPr/>
            <p:nvPr/>
          </p:nvSpPr>
          <p:spPr>
            <a:xfrm>
              <a:off x="28619704" y="7140287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19EF83-BC7D-457F-8C1A-65F30DE25425}"/>
                </a:ext>
              </a:extLst>
            </p:cNvPr>
            <p:cNvSpPr/>
            <p:nvPr/>
          </p:nvSpPr>
          <p:spPr>
            <a:xfrm>
              <a:off x="28769670" y="7022884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B945649-6B4E-4CA4-A31D-9A816A5D842E}"/>
                </a:ext>
              </a:extLst>
            </p:cNvPr>
            <p:cNvSpPr/>
            <p:nvPr/>
          </p:nvSpPr>
          <p:spPr>
            <a:xfrm>
              <a:off x="28919636" y="6926837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6FEA0A-6519-4894-8092-A030411FD937}"/>
                </a:ext>
              </a:extLst>
            </p:cNvPr>
            <p:cNvSpPr/>
            <p:nvPr/>
          </p:nvSpPr>
          <p:spPr>
            <a:xfrm>
              <a:off x="29069602" y="6830790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AC9FA8-F346-410B-8C5C-DBF180846FC7}"/>
                </a:ext>
              </a:extLst>
            </p:cNvPr>
            <p:cNvSpPr/>
            <p:nvPr/>
          </p:nvSpPr>
          <p:spPr>
            <a:xfrm>
              <a:off x="29234194" y="6758103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9DDDD9-9914-40DF-86EE-A5E15BC6E66A}"/>
                </a:ext>
              </a:extLst>
            </p:cNvPr>
            <p:cNvSpPr/>
            <p:nvPr/>
          </p:nvSpPr>
          <p:spPr>
            <a:xfrm>
              <a:off x="29384160" y="6675807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CE68C9-35DA-4AC6-BA4C-A4E6E973A489}"/>
                </a:ext>
              </a:extLst>
            </p:cNvPr>
            <p:cNvSpPr/>
            <p:nvPr/>
          </p:nvSpPr>
          <p:spPr>
            <a:xfrm>
              <a:off x="29534126" y="6622158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F5A1C5-B340-45B2-9110-07062F2E0874}"/>
                </a:ext>
              </a:extLst>
            </p:cNvPr>
            <p:cNvSpPr/>
            <p:nvPr/>
          </p:nvSpPr>
          <p:spPr>
            <a:xfrm>
              <a:off x="29684092" y="6568509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68F91B-0251-475B-8775-47300BF6A724}"/>
                </a:ext>
              </a:extLst>
            </p:cNvPr>
            <p:cNvSpPr/>
            <p:nvPr/>
          </p:nvSpPr>
          <p:spPr>
            <a:xfrm>
              <a:off x="29834058" y="6514860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A77CF8-FDEE-4CE0-A669-F3EBD699A82B}"/>
                </a:ext>
              </a:extLst>
            </p:cNvPr>
            <p:cNvSpPr/>
            <p:nvPr/>
          </p:nvSpPr>
          <p:spPr>
            <a:xfrm>
              <a:off x="29998650" y="6501797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A78D23C-581B-4F87-8AB6-4460760CB0D9}"/>
                </a:ext>
              </a:extLst>
            </p:cNvPr>
            <p:cNvSpPr/>
            <p:nvPr/>
          </p:nvSpPr>
          <p:spPr>
            <a:xfrm>
              <a:off x="30148616" y="6442220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0ADD8F-E9F8-4B9C-8C71-B4E99E764906}"/>
                </a:ext>
              </a:extLst>
            </p:cNvPr>
            <p:cNvSpPr/>
            <p:nvPr/>
          </p:nvSpPr>
          <p:spPr>
            <a:xfrm>
              <a:off x="30303222" y="6403917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79DFAB-2FE3-44B6-9B8D-1A743879EC84}"/>
                </a:ext>
              </a:extLst>
            </p:cNvPr>
            <p:cNvSpPr/>
            <p:nvPr/>
          </p:nvSpPr>
          <p:spPr>
            <a:xfrm>
              <a:off x="30453317" y="6354025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89B19B-F6AD-4D22-9ED2-DF7598928571}"/>
                </a:ext>
              </a:extLst>
            </p:cNvPr>
            <p:cNvSpPr/>
            <p:nvPr/>
          </p:nvSpPr>
          <p:spPr>
            <a:xfrm>
              <a:off x="30603412" y="6304133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3B45D3-C717-4F2D-9108-3AD55CFDCC90}"/>
                </a:ext>
              </a:extLst>
            </p:cNvPr>
            <p:cNvSpPr/>
            <p:nvPr/>
          </p:nvSpPr>
          <p:spPr>
            <a:xfrm>
              <a:off x="31360823" y="6150338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BD6DF05-EEE7-4480-A638-D9EF1F0D7D5C}"/>
                </a:ext>
              </a:extLst>
            </p:cNvPr>
            <p:cNvSpPr/>
            <p:nvPr/>
          </p:nvSpPr>
          <p:spPr>
            <a:xfrm>
              <a:off x="32142088" y="6068042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4F2D1ED-5607-4D06-BEB7-BCFBBD2FEBBE}"/>
                </a:ext>
              </a:extLst>
            </p:cNvPr>
            <p:cNvSpPr/>
            <p:nvPr/>
          </p:nvSpPr>
          <p:spPr>
            <a:xfrm>
              <a:off x="34402296" y="5841822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AF4059D-79B1-4D11-A369-71FC3D1E1412}"/>
                </a:ext>
              </a:extLst>
            </p:cNvPr>
            <p:cNvSpPr/>
            <p:nvPr/>
          </p:nvSpPr>
          <p:spPr>
            <a:xfrm>
              <a:off x="27174387" y="5903450"/>
              <a:ext cx="164592" cy="164592"/>
            </a:xfrm>
            <a:prstGeom prst="ellipse">
              <a:avLst/>
            </a:prstGeom>
            <a:solidFill>
              <a:srgbClr val="CA5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96C1726-37CB-445D-B2A0-DB083B671302}"/>
              </a:ext>
            </a:extLst>
          </p:cNvPr>
          <p:cNvSpPr/>
          <p:nvPr/>
        </p:nvSpPr>
        <p:spPr>
          <a:xfrm>
            <a:off x="2500240" y="79767"/>
            <a:ext cx="719151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with Polonium-210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5524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3"/>
            <a:ext cx="10515600" cy="1109663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for Diode-like Behavior</a:t>
            </a:r>
            <a:endParaRPr lang="en-US" sz="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D85C3-940F-4B65-B282-32A0A34C2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63" y="1114426"/>
            <a:ext cx="8053874" cy="55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0FFA79-08D8-40FC-83F0-6D08AC2A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16" y="-730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and Next Steps</a:t>
            </a:r>
            <a:endParaRPr lang="en-US" sz="6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415047-F4FC-492E-B883-04DC71DD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251"/>
            <a:ext cx="5257800" cy="3134859"/>
          </a:xfrm>
        </p:spPr>
        <p:txBody>
          <a:bodyPr>
            <a:normAutofit/>
          </a:bodyPr>
          <a:lstStyle/>
          <a:p>
            <a:endParaRPr lang="en-US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waste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environments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Venus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000" dirty="0">
              <a:solidFill>
                <a:srgbClr val="BDE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319472-FFFB-4B5A-8259-5DE699381C70}"/>
              </a:ext>
            </a:extLst>
          </p:cNvPr>
          <p:cNvSpPr txBox="1">
            <a:spLocks/>
          </p:cNvSpPr>
          <p:nvPr/>
        </p:nvSpPr>
        <p:spPr>
          <a:xfrm>
            <a:off x="6434138" y="1047251"/>
            <a:ext cx="5257800" cy="297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at Oakridge National Lab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63B2A-E478-49CF-8908-81C45682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03" y="2958133"/>
            <a:ext cx="6345863" cy="2852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9E436-DC96-4BAE-878E-29F7FF78555A}"/>
              </a:ext>
            </a:extLst>
          </p:cNvPr>
          <p:cNvSpPr txBox="1"/>
          <p:nvPr/>
        </p:nvSpPr>
        <p:spPr>
          <a:xfrm>
            <a:off x="7529513" y="6581001"/>
            <a:ext cx="4662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https://www.energy.gov/orem/cleanup-sites/oak-ridge-national-laboratory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061EC6-EAF8-42B2-8B68-DD41C7960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31" y="3353969"/>
            <a:ext cx="3345189" cy="30150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C184789-E014-4DC2-BBA0-C675D8DA8AC9}"/>
              </a:ext>
            </a:extLst>
          </p:cNvPr>
          <p:cNvSpPr txBox="1">
            <a:spLocks/>
          </p:cNvSpPr>
          <p:nvPr/>
        </p:nvSpPr>
        <p:spPr>
          <a:xfrm>
            <a:off x="3805238" y="6490145"/>
            <a:ext cx="10515600" cy="73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i="1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Therapy Cancer Research Institute: Introduction</a:t>
            </a:r>
            <a:r>
              <a:rPr lang="en-US" sz="1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Oxford Martin School, https://www.ptcri.ox.ac.uk/research/introduction.shtml. Accessed 28 Mar. 2018.</a:t>
            </a:r>
          </a:p>
          <a:p>
            <a:pPr algn="ctr"/>
            <a:endParaRPr lang="en-US" dirty="0">
              <a:solidFill>
                <a:srgbClr val="BDE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0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226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PIN Diamond Diodes for Alpha Particle Detection</vt:lpstr>
      <vt:lpstr>Two important questions:</vt:lpstr>
      <vt:lpstr>The Physics of Diamond Detectors</vt:lpstr>
      <vt:lpstr>Process?</vt:lpstr>
      <vt:lpstr>PowerPoint Presentation</vt:lpstr>
      <vt:lpstr>PowerPoint Presentation</vt:lpstr>
      <vt:lpstr>PowerPoint Presentation</vt:lpstr>
      <vt:lpstr>Testing for Diode-like Behavior</vt:lpstr>
      <vt:lpstr>Applications and Next Steps</vt:lpstr>
      <vt:lpstr>Acknowledgements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 Diamond Diode for Alpha Particle Detection</dc:title>
  <dc:creator>Holly Johnson (Student)</dc:creator>
  <cp:lastModifiedBy>Holly Johnson</cp:lastModifiedBy>
  <cp:revision>36</cp:revision>
  <dcterms:created xsi:type="dcterms:W3CDTF">2019-01-16T18:58:31Z</dcterms:created>
  <dcterms:modified xsi:type="dcterms:W3CDTF">2019-04-02T04:46:23Z</dcterms:modified>
</cp:coreProperties>
</file>